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68" r:id="rId2"/>
    <p:sldId id="869" r:id="rId3"/>
    <p:sldId id="862" r:id="rId4"/>
    <p:sldId id="870" r:id="rId5"/>
    <p:sldId id="866" r:id="rId6"/>
  </p:sldIdLst>
  <p:sldSz cx="9144000" cy="6858000" type="screen4x3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0066FF"/>
    <a:srgbClr val="0000FF"/>
    <a:srgbClr val="660066"/>
    <a:srgbClr val="003300"/>
    <a:srgbClr val="4F4F4F"/>
    <a:srgbClr val="0099CC"/>
    <a:srgbClr val="1E0294"/>
    <a:srgbClr val="963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5" autoAdjust="0"/>
    <p:restoredTop sz="94046" autoAdjust="0"/>
  </p:normalViewPr>
  <p:slideViewPr>
    <p:cSldViewPr snapToGrid="0">
      <p:cViewPr varScale="1">
        <p:scale>
          <a:sx n="61" d="100"/>
          <a:sy n="61" d="100"/>
        </p:scale>
        <p:origin x="-1248" y="-77"/>
      </p:cViewPr>
      <p:guideLst>
        <p:guide orient="horz" pos="1404"/>
        <p:guide pos="5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904288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7B2031E-C4AF-493E-9DAD-BBDA80B8B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91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52938"/>
            <a:ext cx="51403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904288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0" tIns="46564" rIns="93130" bIns="46564" numCol="1" anchor="b" anchorCtr="0" compatLnSpc="1">
            <a:prstTxWarp prst="textNoShape">
              <a:avLst/>
            </a:prstTxWarp>
          </a:bodyPr>
          <a:lstStyle>
            <a:lvl1pPr algn="r" defTabSz="9315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0E8BDD8-8BE8-422C-BA32-716EFB256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D58F3-D490-4DC2-9864-6E84167DC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8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F7F6-23D7-4EC4-8515-48F6F7804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4937-BE17-4EE7-A241-5941D3EC4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5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815975" y="1143000"/>
            <a:ext cx="7696200" cy="0"/>
          </a:xfrm>
          <a:prstGeom prst="line">
            <a:avLst/>
          </a:prstGeom>
          <a:noFill/>
          <a:ln w="57150" cmpd="thinThick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7" descr="DOC_LOGO_1X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30188"/>
            <a:ext cx="83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Noaa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228600"/>
            <a:ext cx="8366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744" y="1616529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9409-22CE-403C-ABE3-3CD21131D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9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45A24-086D-4358-9D96-E7C1C66A2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3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50033-D5AA-4A87-9B91-E6D8B717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7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F174-C221-46EC-8418-A01605AFF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1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1251-2721-44DB-8BE5-81F90D1DD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0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BDFEA-BC2A-433E-A59A-C28652243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EBF66-A2CE-49EA-A682-C0D5F2B85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1C3A-75EE-40CE-A001-D16B3188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0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4F84037-7382-4F76-9A33-31685A9D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6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C4E377-694F-4B5E-A8F8-EA27381C573F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849" y="3774331"/>
            <a:ext cx="9032875" cy="241245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William. M. </a:t>
            </a:r>
            <a:r>
              <a:rPr lang="en-US" sz="2400" b="1" dirty="0" err="1" smtClean="0">
                <a:solidFill>
                  <a:schemeClr val="tx1"/>
                </a:solidFill>
              </a:rPr>
              <a:t>Lapenta</a:t>
            </a:r>
            <a:r>
              <a:rPr lang="en-US" sz="2400" b="1" dirty="0" smtClean="0">
                <a:solidFill>
                  <a:schemeClr val="tx1"/>
                </a:solidFill>
              </a:rPr>
              <a:t> and John C. </a:t>
            </a:r>
            <a:r>
              <a:rPr lang="en-US" sz="2400" b="1" dirty="0" err="1" smtClean="0">
                <a:solidFill>
                  <a:schemeClr val="tx1"/>
                </a:solidFill>
              </a:rPr>
              <a:t>Derber</a:t>
            </a:r>
            <a:r>
              <a:rPr lang="en-US" sz="2000" b="1" dirty="0" smtClean="0">
                <a:solidFill>
                  <a:srgbClr val="000000"/>
                </a:solidFill>
              </a:rPr>
              <a:t/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Environmental Modeling Center</a:t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NOAA/NWS/NCEP</a:t>
            </a:r>
            <a:br>
              <a:rPr lang="en-US" sz="1800" b="1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3581400" y="1588"/>
          <a:ext cx="2087563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rawing" r:id="rId3" imgW="2857500" imgH="1569720" progId="">
                  <p:embed/>
                </p:oleObj>
              </mc:Choice>
              <mc:Fallback>
                <p:oleObj name="Drawing" r:id="rId3" imgW="2857500" imgH="1569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88"/>
                        <a:ext cx="2087563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304800" y="1752600"/>
          <a:ext cx="7239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rawing" r:id="rId5" imgW="731520" imgH="3870960" progId="">
                  <p:embed/>
                </p:oleObj>
              </mc:Choice>
              <mc:Fallback>
                <p:oleObj name="Drawing" r:id="rId5" imgW="731520" imgH="3870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723900" cy="386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468873" y="1881948"/>
            <a:ext cx="687045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00FF"/>
                </a:solidFill>
              </a:rPr>
              <a:t>Next Generation Operational Global Model Development at NCEP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endParaRPr lang="en-US" sz="3200" b="1" dirty="0">
              <a:solidFill>
                <a:srgbClr val="0000FF"/>
              </a:solidFill>
            </a:endParaRPr>
          </a:p>
          <a:p>
            <a:pPr algn="ctr" eaLnBrk="1" hangingPunct="1"/>
            <a:endParaRPr lang="en-US" sz="3200" b="1" dirty="0">
              <a:solidFill>
                <a:srgbClr val="0000FF"/>
              </a:solidFill>
            </a:endParaRPr>
          </a:p>
          <a:p>
            <a:pPr algn="ctr" eaLnBrk="1" hangingPunct="1"/>
            <a:r>
              <a:rPr lang="en-US" sz="3200" b="1" dirty="0">
                <a:solidFill>
                  <a:srgbClr val="0000FF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B6534-26F5-4872-BA71-F074BBA955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966228"/>
              </p:ext>
            </p:extLst>
          </p:nvPr>
        </p:nvGraphicFramePr>
        <p:xfrm>
          <a:off x="0" y="881967"/>
          <a:ext cx="9144000" cy="552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416"/>
                <a:gridCol w="2586232"/>
                <a:gridCol w="2853559"/>
                <a:gridCol w="2837793"/>
              </a:tblGrid>
              <a:tr h="2277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Q2FY14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Q1FY15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809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GDAS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3D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En-VAR Dual Res Hybrid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3D En-VAR Dual Res Hybrid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4D En-VAR Dual Res Hybrid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8724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80 Members @ T254 (55 km)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80 Members @ T574 SL (35 km)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80 Members @ T574 SL(35 km)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4566">
                <a:tc>
                  <a:txBody>
                    <a:bodyPr/>
                    <a:lstStyle/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Analysis @ T574 (27 km)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Analysis @ T1148 SL(16 km)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Analysis @ T1148 SL(16 km)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Vertical Levels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Vertical Levels </a:t>
                      </a: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128 Vertical Levels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Additional Obs.</a:t>
                      </a:r>
                      <a:r>
                        <a:rPr lang="en-US" sz="1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and Hurricane relocation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Cloudy Radiances, Additional</a:t>
                      </a:r>
                      <a:r>
                        <a:rPr lang="en-US" sz="14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Obs., Improved QC and ob. errors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93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GFS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T574 (27 km) 0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to 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7.5-d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T1500 SL (13 km) 0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to 10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T1500 SL (13 km) 0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to 10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7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T254 (55 km) 7.5 to 16-d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T574 SL (35 km) 10 to 16-d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T574 SL (35 km) 10 to 16-d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3091">
                <a:tc>
                  <a:txBody>
                    <a:bodyPr/>
                    <a:lstStyle/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Vertical Levels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Vertical Levels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128 Vertical Levels</a:t>
                      </a:r>
                      <a:endParaRPr lang="en-US" sz="1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318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Semi-</a:t>
                      </a:r>
                      <a:r>
                        <a:rPr lang="en-US" sz="1400" b="1" dirty="0" err="1" smtClean="0">
                          <a:solidFill>
                            <a:srgbClr val="0000FF"/>
                          </a:solidFill>
                        </a:rPr>
                        <a:t>Lagrangian</a:t>
                      </a: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 – Enhanced physics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Higher top,</a:t>
                      </a:r>
                      <a:r>
                        <a:rPr lang="en-US" sz="1400" b="1" baseline="0" dirty="0" smtClean="0">
                          <a:solidFill>
                            <a:srgbClr val="0000FF"/>
                          </a:solidFill>
                        </a:rPr>
                        <a:t> non-hydrostatic, NEMS, Coupled Ocean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31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GEFS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T254 (55 km) 0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to 8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-d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T574 SL (35 km) 0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to 16-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T574 (35 km) 0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to 16-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2431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T190 (70 km) 8 to 16-d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24318">
                <a:tc>
                  <a:txBody>
                    <a:bodyPr/>
                    <a:lstStyle/>
                    <a:p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42 Vertical Levels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Vertical Levels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128 Vertical Levels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24318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Semi-</a:t>
                      </a:r>
                      <a:r>
                        <a:rPr lang="en-US" sz="1400" b="1" dirty="0" err="1" smtClean="0">
                          <a:solidFill>
                            <a:srgbClr val="0000FF"/>
                          </a:solidFill>
                        </a:rPr>
                        <a:t>Lagrangian</a:t>
                      </a:r>
                      <a:endParaRPr lang="en-US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Integrated with </a:t>
                      </a:r>
                      <a:r>
                        <a:rPr lang="en-US" sz="1400" b="1" dirty="0" err="1" smtClean="0">
                          <a:solidFill>
                            <a:srgbClr val="0000FF"/>
                          </a:solidFill>
                        </a:rPr>
                        <a:t>EnKF</a:t>
                      </a:r>
                      <a:r>
                        <a:rPr lang="en-US" sz="1400" b="1" baseline="0" dirty="0" smtClean="0">
                          <a:solidFill>
                            <a:srgbClr val="0000FF"/>
                          </a:solidFill>
                        </a:rPr>
                        <a:t> used in analysis</a:t>
                      </a: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FF"/>
                          </a:solidFill>
                        </a:rPr>
                        <a:t>Full Stochastic physics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97168" y="107896"/>
            <a:ext cx="8017328" cy="92038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GDAS/GFS &amp; GEFS Into 2015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195" y="0"/>
            <a:ext cx="7294705" cy="1143000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Related global system modifications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701800"/>
            <a:ext cx="7772400" cy="4597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bservation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usage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upgrade (May-Aug. 2013)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Include </a:t>
            </a:r>
            <a:r>
              <a:rPr lang="en-US" dirty="0">
                <a:latin typeface="Arial" pitchFamily="34" charset="0"/>
                <a:cs typeface="Arial" pitchFamily="34" charset="0"/>
              </a:rPr>
              <a:t>METOP-B, NPP-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dirty="0">
                <a:latin typeface="Arial" pitchFamily="34" charset="0"/>
                <a:cs typeface="Arial" pitchFamily="34" charset="0"/>
              </a:rPr>
              <a:t>, MSG-3, GOES sounders,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Windsat</a:t>
            </a:r>
            <a:r>
              <a:rPr lang="en-US" dirty="0">
                <a:latin typeface="Arial" pitchFamily="34" charset="0"/>
                <a:cs typeface="Arial" pitchFamily="34" charset="0"/>
              </a:rPr>
              <a:t> in data assimilation system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Air quality model and Whole Atmosphere Model (WAM) – Unified?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Lower horizontal resolution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WAM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600km top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High atmosphere physics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Air Quality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Inclusion of aerosols and chemistry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Surface sources (daily estimate)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Volcano sources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A9409-22CE-403C-ABE3-3CD21131DB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7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B6534-26F5-4872-BA71-F074BBA955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2043" y="1560541"/>
            <a:ext cx="9296811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Arial"/>
              </a:rPr>
              <a:t>The next-generation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Global Forecast System 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must: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Arial"/>
              </a:rPr>
              <a:t>Provide skillful guidance for all NOAA operational applications 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Arial"/>
              </a:rPr>
              <a:t>Demonstrate at least the computational efficiency of the current </a:t>
            </a: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and future GFS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Perform with full data assimilation cycling</a:t>
            </a:r>
            <a:endParaRPr lang="en-US" sz="1800" b="1" dirty="0">
              <a:solidFill>
                <a:srgbClr val="0000FF"/>
              </a:solidFill>
              <a:latin typeface="Arial"/>
            </a:endParaRP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0000FF"/>
                </a:solidFill>
                <a:latin typeface="Arial"/>
              </a:rPr>
              <a:t>Provide </a:t>
            </a: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flexibility </a:t>
            </a:r>
            <a:r>
              <a:rPr lang="en-US" sz="1800" b="1" dirty="0">
                <a:solidFill>
                  <a:srgbClr val="0000FF"/>
                </a:solidFill>
                <a:latin typeface="Arial"/>
              </a:rPr>
              <a:t>to meet future </a:t>
            </a: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demands (nesting, unified)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Execute with WAM, coupled </a:t>
            </a:r>
            <a:r>
              <a:rPr lang="en-US" sz="1800" b="1" dirty="0" err="1" smtClean="0">
                <a:solidFill>
                  <a:srgbClr val="0000FF"/>
                </a:solidFill>
                <a:latin typeface="Arial"/>
              </a:rPr>
              <a:t>atm</a:t>
            </a: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/ocean/land/ice and aerosols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FF"/>
                </a:solidFill>
                <a:latin typeface="Arial"/>
              </a:rPr>
              <a:t>Compatibility with NCEP operational suite</a:t>
            </a:r>
            <a:endParaRPr lang="en-US" sz="1800" b="1" dirty="0">
              <a:solidFill>
                <a:srgbClr val="0000FF"/>
              </a:solidFill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2400" b="1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Models Currently Under Development in the US</a:t>
            </a:r>
            <a:endParaRPr lang="en-US" sz="2400" b="1" dirty="0">
              <a:solidFill>
                <a:srgbClr val="000000"/>
              </a:solidFill>
              <a:latin typeface="Arial"/>
            </a:endParaRP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Arial"/>
              </a:rPr>
              <a:t>Flow Following Icosahedral Model 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(FIM</a:t>
            </a:r>
            <a:r>
              <a:rPr lang="en-US" sz="18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&amp; NIM)</a:t>
            </a:r>
            <a:endParaRPr lang="en-US" sz="1800" b="1" dirty="0">
              <a:solidFill>
                <a:srgbClr val="FF0000"/>
              </a:solidFill>
              <a:latin typeface="Arial"/>
            </a:endParaRP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Arial"/>
              </a:rPr>
              <a:t>Cubed-Sphere Finite Volume (FV-core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) </a:t>
            </a:r>
            <a:endParaRPr lang="en-US" sz="1800" b="1" dirty="0">
              <a:solidFill>
                <a:srgbClr val="FF0000"/>
              </a:solidFill>
              <a:latin typeface="Arial"/>
            </a:endParaRP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rgbClr val="FF0000"/>
                </a:solidFill>
                <a:latin typeface="Arial"/>
              </a:rPr>
              <a:t>Model for Prediction Across Scales (MPAS) 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Non-hydrostatic </a:t>
            </a:r>
            <a:r>
              <a:rPr lang="en-US" sz="1800" b="1" dirty="0" err="1" smtClean="0">
                <a:solidFill>
                  <a:srgbClr val="FF0000"/>
                </a:solidFill>
                <a:latin typeface="Arial"/>
              </a:rPr>
              <a:t>Multiscale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Arial"/>
              </a:rPr>
              <a:t>Model (NMM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)</a:t>
            </a:r>
            <a:endParaRPr lang="en-US" sz="1800" b="1" dirty="0">
              <a:solidFill>
                <a:srgbClr val="FF0000"/>
              </a:solidFill>
              <a:latin typeface="Arial"/>
            </a:endParaRP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latin typeface="Arial"/>
              </a:rPr>
              <a:t>Global Spectral Model (GSM) </a:t>
            </a:r>
            <a:endParaRPr lang="en-US" sz="18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7168" y="178841"/>
            <a:ext cx="8017328" cy="10668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b="1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Operational GFS/GEFS in 2020</a:t>
            </a:r>
          </a:p>
          <a:p>
            <a:r>
              <a:rPr lang="en-US" sz="2800" b="1" i="1" dirty="0" smtClean="0">
                <a:solidFill>
                  <a:srgbClr val="FF0000"/>
                </a:solidFill>
                <a:ea typeface="ＭＳ Ｐゴシック" pitchFamily="-108" charset="-128"/>
              </a:rPr>
              <a:t>Next Generation </a:t>
            </a:r>
            <a:r>
              <a:rPr lang="en-US" sz="2800" b="1" i="1" dirty="0">
                <a:solidFill>
                  <a:srgbClr val="FF0000"/>
                </a:solidFill>
                <a:ea typeface="ＭＳ Ｐゴシック" pitchFamily="-108" charset="-128"/>
              </a:rPr>
              <a:t>S</a:t>
            </a:r>
            <a:r>
              <a:rPr lang="en-US" sz="2800" b="1" i="1" dirty="0" smtClean="0">
                <a:solidFill>
                  <a:srgbClr val="FF0000"/>
                </a:solidFill>
                <a:ea typeface="ＭＳ Ｐゴシック" pitchFamily="-108" charset="-128"/>
              </a:rPr>
              <a:t>ystem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4600" y="0"/>
            <a:ext cx="6870700" cy="1143000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Summary of major global model foci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Model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Much higher vertical and horizontal resolution – Semi-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Lagrangian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Improved physics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Inclusion of observed sources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WAM and AQ applications – impact on deterministic run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Analysis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Better use of current data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of more data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of cloud impacted radiances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Collaboration with external groups to enhance global prediction system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BDFEA-BC2A-433E-A59A-C286522436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4417"/>
      </p:ext>
    </p:extLst>
  </p:cSld>
  <p:clrMapOvr>
    <a:masterClrMapping/>
  </p:clrMapOvr>
</p:sld>
</file>

<file path=ppt/theme/theme1.xml><?xml version="1.0" encoding="utf-8"?>
<a:theme xmlns:a="http://schemas.openxmlformats.org/drawingml/2006/main" name="EMC computational constraints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FF"/>
      </a:hlink>
      <a:folHlink>
        <a:srgbClr val="66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EMC computational constraints</Template>
  <TotalTime>7081</TotalTime>
  <Words>473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EMC computational constraints</vt:lpstr>
      <vt:lpstr>Drawing</vt:lpstr>
      <vt:lpstr>William. M. Lapenta and John C. Derber Environmental Modeling Center NOAA/NWS/NCEP </vt:lpstr>
      <vt:lpstr>PowerPoint Presentation</vt:lpstr>
      <vt:lpstr>Related global system modifications</vt:lpstr>
      <vt:lpstr>PowerPoint Presentation</vt:lpstr>
      <vt:lpstr>Summary of major global model foci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GFS implementation Q1FY14 Potential components</dc:title>
  <dc:creator>John C. Derber</dc:creator>
  <cp:lastModifiedBy> John Derber</cp:lastModifiedBy>
  <cp:revision>39</cp:revision>
  <cp:lastPrinted>2012-08-27T17:39:02Z</cp:lastPrinted>
  <dcterms:created xsi:type="dcterms:W3CDTF">2012-09-21T18:20:16Z</dcterms:created>
  <dcterms:modified xsi:type="dcterms:W3CDTF">2013-03-02T00:38:08Z</dcterms:modified>
</cp:coreProperties>
</file>