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868" r:id="rId2"/>
    <p:sldId id="869" r:id="rId3"/>
    <p:sldId id="862" r:id="rId4"/>
    <p:sldId id="870" r:id="rId5"/>
    <p:sldId id="866" r:id="rId6"/>
  </p:sldIdLst>
  <p:sldSz cx="9144000" cy="6858000" type="screen4x3"/>
  <p:notesSz cx="7010400" cy="93726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CCFF"/>
    <a:srgbClr val="0066FF"/>
    <a:srgbClr val="0000FF"/>
    <a:srgbClr val="660066"/>
    <a:srgbClr val="003300"/>
    <a:srgbClr val="4F4F4F"/>
    <a:srgbClr val="0099CC"/>
    <a:srgbClr val="1E0294"/>
    <a:srgbClr val="963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255" autoAdjust="0"/>
    <p:restoredTop sz="94046" autoAdjust="0"/>
  </p:normalViewPr>
  <p:slideViewPr>
    <p:cSldViewPr snapToGrid="0">
      <p:cViewPr varScale="1">
        <p:scale>
          <a:sx n="61" d="100"/>
          <a:sy n="61" d="100"/>
        </p:scale>
        <p:origin x="-1248" y="-77"/>
      </p:cViewPr>
      <p:guideLst>
        <p:guide orient="horz" pos="1404"/>
        <p:guide pos="545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0" tIns="46564" rIns="93130" bIns="46564" numCol="1" anchor="t" anchorCtr="0" compatLnSpc="1">
            <a:prstTxWarp prst="textNoShape">
              <a:avLst/>
            </a:prstTxWarp>
          </a:bodyPr>
          <a:lstStyle>
            <a:lvl1pPr defTabSz="931578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0" tIns="46564" rIns="93130" bIns="46564" numCol="1" anchor="t" anchorCtr="0" compatLnSpc="1">
            <a:prstTxWarp prst="textNoShape">
              <a:avLst/>
            </a:prstTxWarp>
          </a:bodyPr>
          <a:lstStyle>
            <a:lvl1pPr algn="r" defTabSz="931578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04288"/>
            <a:ext cx="3038475" cy="46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0" tIns="46564" rIns="93130" bIns="46564" numCol="1" anchor="b" anchorCtr="0" compatLnSpc="1">
            <a:prstTxWarp prst="textNoShape">
              <a:avLst/>
            </a:prstTxWarp>
          </a:bodyPr>
          <a:lstStyle>
            <a:lvl1pPr defTabSz="931578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904288"/>
            <a:ext cx="3038475" cy="46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0" tIns="46564" rIns="93130" bIns="46564" numCol="1" anchor="b" anchorCtr="0" compatLnSpc="1">
            <a:prstTxWarp prst="textNoShape">
              <a:avLst/>
            </a:prstTxWarp>
          </a:bodyPr>
          <a:lstStyle>
            <a:lvl1pPr algn="r" defTabSz="931578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7B2031E-C4AF-493E-9DAD-BBDA80B8B2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3915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0" tIns="46564" rIns="93130" bIns="46564" numCol="1" anchor="t" anchorCtr="0" compatLnSpc="1">
            <a:prstTxWarp prst="textNoShape">
              <a:avLst/>
            </a:prstTxWarp>
          </a:bodyPr>
          <a:lstStyle>
            <a:lvl1pPr defTabSz="931578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0" tIns="46564" rIns="93130" bIns="46564" numCol="1" anchor="t" anchorCtr="0" compatLnSpc="1">
            <a:prstTxWarp prst="textNoShape">
              <a:avLst/>
            </a:prstTxWarp>
          </a:bodyPr>
          <a:lstStyle>
            <a:lvl1pPr algn="r" defTabSz="931578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703263"/>
            <a:ext cx="4686300" cy="35147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52938"/>
            <a:ext cx="5140325" cy="421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0" tIns="46564" rIns="93130" bIns="4656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04288"/>
            <a:ext cx="3038475" cy="46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0" tIns="46564" rIns="93130" bIns="46564" numCol="1" anchor="b" anchorCtr="0" compatLnSpc="1">
            <a:prstTxWarp prst="textNoShape">
              <a:avLst/>
            </a:prstTxWarp>
          </a:bodyPr>
          <a:lstStyle>
            <a:lvl1pPr defTabSz="931578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904288"/>
            <a:ext cx="3038475" cy="46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0" tIns="46564" rIns="93130" bIns="46564" numCol="1" anchor="b" anchorCtr="0" compatLnSpc="1">
            <a:prstTxWarp prst="textNoShape">
              <a:avLst/>
            </a:prstTxWarp>
          </a:bodyPr>
          <a:lstStyle>
            <a:lvl1pPr algn="r" defTabSz="931578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30E8BDD8-8BE8-422C-BA32-716EFB2565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51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BD58F3-D490-4DC2-9864-6E84167DCB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684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3FF7F6-23D7-4EC4-8515-48F6F7804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546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054937-BE17-4EE7-A241-5941D3EC41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750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 userDrawn="1"/>
        </p:nvSpPr>
        <p:spPr bwMode="auto">
          <a:xfrm>
            <a:off x="815975" y="1143000"/>
            <a:ext cx="7696200" cy="0"/>
          </a:xfrm>
          <a:prstGeom prst="line">
            <a:avLst/>
          </a:prstGeom>
          <a:noFill/>
          <a:ln w="57150" cmpd="thinThick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" name="Picture 7" descr="DOC_LOGO_1X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838" y="230188"/>
            <a:ext cx="8382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8" descr="Noaalogo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2588" y="228600"/>
            <a:ext cx="836612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744" y="1616529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9A9409-22CE-403C-ABE3-3CD21131DB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994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145A24-086D-4358-9D96-E7C1C66A2F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032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050033-D5AA-4A87-9B91-E6D8B71777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873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1FF174-C221-46EC-8418-A01605AFF8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312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4A1251-2721-44DB-8BE5-81F90D1DD8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208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ABDFEA-BC2A-433E-A59A-C286522436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37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4EBF66-A2CE-49EA-A682-C0D5F2B853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958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1A1C3A-75EE-40CE-A001-D16B318879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03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14F84037-7382-4F76-9A33-31685A9DB5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1" r:id="rId1"/>
    <p:sldLayoutId id="2147483961" r:id="rId2"/>
    <p:sldLayoutId id="2147483952" r:id="rId3"/>
    <p:sldLayoutId id="2147483953" r:id="rId4"/>
    <p:sldLayoutId id="2147483954" r:id="rId5"/>
    <p:sldLayoutId id="2147483955" r:id="rId6"/>
    <p:sldLayoutId id="2147483956" r:id="rId7"/>
    <p:sldLayoutId id="2147483957" r:id="rId8"/>
    <p:sldLayoutId id="2147483958" r:id="rId9"/>
    <p:sldLayoutId id="2147483959" r:id="rId10"/>
    <p:sldLayoutId id="2147483960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E8C4E377-694F-4B5E-A8F8-EA27381C573F}" type="slidenum">
              <a:rPr lang="en-US" sz="1400" smtClean="0"/>
              <a:pPr eaLnBrk="1" hangingPunct="1"/>
              <a:t>1</a:t>
            </a:fld>
            <a:endParaRPr lang="en-US" sz="1400" dirty="0" smtClean="0"/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0849" y="3774331"/>
            <a:ext cx="9032875" cy="2412459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400" b="1" dirty="0" smtClean="0">
                <a:solidFill>
                  <a:schemeClr val="tx1"/>
                </a:solidFill>
              </a:rPr>
              <a:t>William. M. </a:t>
            </a:r>
            <a:r>
              <a:rPr lang="en-US" sz="2400" b="1" dirty="0" err="1" smtClean="0">
                <a:solidFill>
                  <a:schemeClr val="tx1"/>
                </a:solidFill>
              </a:rPr>
              <a:t>Lapenta</a:t>
            </a:r>
            <a:r>
              <a:rPr lang="en-US" sz="2400" b="1" dirty="0" smtClean="0">
                <a:solidFill>
                  <a:schemeClr val="tx1"/>
                </a:solidFill>
              </a:rPr>
              <a:t> and John C. </a:t>
            </a:r>
            <a:r>
              <a:rPr lang="en-US" sz="2400" b="1" dirty="0" err="1" smtClean="0">
                <a:solidFill>
                  <a:schemeClr val="tx1"/>
                </a:solidFill>
              </a:rPr>
              <a:t>Derber</a:t>
            </a:r>
            <a:r>
              <a:rPr lang="en-US" sz="2000" b="1" dirty="0" smtClean="0">
                <a:solidFill>
                  <a:srgbClr val="000000"/>
                </a:solidFill>
              </a:rPr>
              <a:t/>
            </a:r>
            <a:br>
              <a:rPr lang="en-US" sz="2000" b="1" dirty="0" smtClean="0">
                <a:solidFill>
                  <a:srgbClr val="000000"/>
                </a:solidFill>
              </a:rPr>
            </a:br>
            <a:r>
              <a:rPr lang="en-US" sz="1800" b="1" dirty="0" smtClean="0">
                <a:solidFill>
                  <a:srgbClr val="FF0000"/>
                </a:solidFill>
              </a:rPr>
              <a:t>Environmental Modeling Center</a:t>
            </a:r>
            <a:br>
              <a:rPr lang="en-US" sz="1800" b="1" dirty="0" smtClean="0">
                <a:solidFill>
                  <a:srgbClr val="FF0000"/>
                </a:solidFill>
              </a:rPr>
            </a:br>
            <a:r>
              <a:rPr lang="en-US" sz="1800" b="1" dirty="0" smtClean="0">
                <a:solidFill>
                  <a:srgbClr val="FF0000"/>
                </a:solidFill>
              </a:rPr>
              <a:t>NOAA/NWS/NCEP</a:t>
            </a:r>
            <a:br>
              <a:rPr lang="en-US" sz="1800" b="1" dirty="0" smtClean="0">
                <a:solidFill>
                  <a:srgbClr val="FF0000"/>
                </a:solidFill>
              </a:rPr>
            </a:br>
            <a:endParaRPr lang="en-US" sz="2400" dirty="0" smtClean="0">
              <a:solidFill>
                <a:srgbClr val="000000"/>
              </a:solidFill>
            </a:endParaRPr>
          </a:p>
        </p:txBody>
      </p:sp>
      <p:graphicFrame>
        <p:nvGraphicFramePr>
          <p:cNvPr id="2052" name="Object 3"/>
          <p:cNvGraphicFramePr>
            <a:graphicFrameLocks noChangeAspect="1"/>
          </p:cNvGraphicFramePr>
          <p:nvPr/>
        </p:nvGraphicFramePr>
        <p:xfrm>
          <a:off x="3581400" y="1588"/>
          <a:ext cx="2087563" cy="1065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Drawing" r:id="rId3" imgW="2857500" imgH="1569720" progId="">
                  <p:embed/>
                </p:oleObj>
              </mc:Choice>
              <mc:Fallback>
                <p:oleObj name="Drawing" r:id="rId3" imgW="2857500" imgH="156972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1588"/>
                        <a:ext cx="2087563" cy="1065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3" name="Object 4"/>
          <p:cNvGraphicFramePr>
            <a:graphicFrameLocks noChangeAspect="1"/>
          </p:cNvGraphicFramePr>
          <p:nvPr/>
        </p:nvGraphicFramePr>
        <p:xfrm>
          <a:off x="304800" y="1752600"/>
          <a:ext cx="723900" cy="3863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Drawing" r:id="rId5" imgW="731520" imgH="3870960" progId="">
                  <p:embed/>
                </p:oleObj>
              </mc:Choice>
              <mc:Fallback>
                <p:oleObj name="Drawing" r:id="rId5" imgW="731520" imgH="38709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752600"/>
                        <a:ext cx="723900" cy="3863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4" name="Text Box 5"/>
          <p:cNvSpPr txBox="1">
            <a:spLocks noChangeArrowheads="1"/>
          </p:cNvSpPr>
          <p:nvPr/>
        </p:nvSpPr>
        <p:spPr bwMode="auto">
          <a:xfrm>
            <a:off x="1468873" y="1881948"/>
            <a:ext cx="6870451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3200" b="1" dirty="0">
                <a:solidFill>
                  <a:srgbClr val="0000FF"/>
                </a:solidFill>
              </a:rPr>
              <a:t>Next Generation Operational Global Model Development at NCEP</a:t>
            </a:r>
            <a:endParaRPr lang="en-US" sz="3200" b="1" dirty="0" smtClean="0">
              <a:solidFill>
                <a:srgbClr val="FF0000"/>
              </a:solidFill>
            </a:endParaRPr>
          </a:p>
          <a:p>
            <a:pPr algn="ctr" eaLnBrk="1" hangingPunct="1"/>
            <a:r>
              <a:rPr lang="en-US" sz="3200" b="1" dirty="0" smtClean="0">
                <a:solidFill>
                  <a:srgbClr val="0000FF"/>
                </a:solidFill>
              </a:rPr>
              <a:t> </a:t>
            </a:r>
            <a:endParaRPr lang="en-US" sz="3200" b="1" dirty="0">
              <a:solidFill>
                <a:srgbClr val="0000FF"/>
              </a:solidFill>
            </a:endParaRPr>
          </a:p>
          <a:p>
            <a:pPr algn="ctr" eaLnBrk="1" hangingPunct="1"/>
            <a:endParaRPr lang="en-US" sz="3200" b="1" dirty="0">
              <a:solidFill>
                <a:srgbClr val="0000FF"/>
              </a:solidFill>
            </a:endParaRPr>
          </a:p>
          <a:p>
            <a:pPr algn="ctr" eaLnBrk="1" hangingPunct="1"/>
            <a:r>
              <a:rPr lang="en-US" sz="3200" b="1" dirty="0">
                <a:solidFill>
                  <a:srgbClr val="0000FF"/>
                </a:solidFill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AB6534-26F5-4872-BA71-F074BBA955D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4966228"/>
              </p:ext>
            </p:extLst>
          </p:nvPr>
        </p:nvGraphicFramePr>
        <p:xfrm>
          <a:off x="0" y="881967"/>
          <a:ext cx="9144000" cy="55275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6416"/>
                <a:gridCol w="2586232"/>
                <a:gridCol w="2853559"/>
                <a:gridCol w="2837793"/>
              </a:tblGrid>
              <a:tr h="22773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System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Current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Q2FY14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Q1FY15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</a:tr>
              <a:tr h="280948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GDAS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itchFamily="34" charset="0"/>
                        <a:buNone/>
                      </a:pPr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3D</a:t>
                      </a:r>
                      <a:r>
                        <a:rPr lang="en-US" sz="14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En-VAR Dual Res Hybrid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itchFamily="34" charset="0"/>
                        <a:buNone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3D En-VAR Dual Res Hybrid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itchFamily="34" charset="0"/>
                        <a:buNone/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4D En-VAR Dual Res Hybrid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18724"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itchFamily="34" charset="0"/>
                        <a:buNone/>
                      </a:pPr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80 Members @ T254 (55 km)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itchFamily="34" charset="0"/>
                        <a:buNone/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80 Members @ T574 SL (35 km)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itchFamily="34" charset="0"/>
                        <a:buNone/>
                      </a:pPr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80 Members @ T574 SL(35 km)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44566">
                <a:tc>
                  <a:txBody>
                    <a:bodyPr/>
                    <a:lstStyle/>
                    <a:p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Analysis @ T574 (27 km)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Analysis @ T1148 SL(16 km)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Analysis @ T1148 SL(16 km)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64</a:t>
                      </a:r>
                      <a:r>
                        <a:rPr lang="en-US" sz="1400" b="1" baseline="0" dirty="0" smtClean="0">
                          <a:latin typeface="Arial" pitchFamily="34" charset="0"/>
                          <a:cs typeface="Arial" pitchFamily="34" charset="0"/>
                        </a:rPr>
                        <a:t> Vertical Levels</a:t>
                      </a:r>
                      <a:endParaRPr lang="en-US" sz="14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64</a:t>
                      </a:r>
                      <a:r>
                        <a:rPr lang="en-US" sz="1400" b="1" baseline="0" dirty="0" smtClean="0">
                          <a:latin typeface="Arial" pitchFamily="34" charset="0"/>
                          <a:cs typeface="Arial" pitchFamily="34" charset="0"/>
                        </a:rPr>
                        <a:t> Vertical Levels </a:t>
                      </a:r>
                      <a:endParaRPr lang="en-US" sz="14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400" b="1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128 Vertical Levels</a:t>
                      </a:r>
                      <a:endParaRPr lang="en-US" sz="1400" b="1" dirty="0" smtClean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14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Additional Obs.</a:t>
                      </a:r>
                      <a:r>
                        <a:rPr lang="en-US" sz="1400" b="1" baseline="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 and Hurricane relocation</a:t>
                      </a:r>
                      <a:endParaRPr lang="en-US" sz="1400" b="1" dirty="0" smtClean="0">
                        <a:solidFill>
                          <a:srgbClr val="0000FF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Cloudy Radiances, Additional</a:t>
                      </a:r>
                      <a:r>
                        <a:rPr lang="en-US" sz="1400" b="1" baseline="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 Obs., Improved QC and ob. errors</a:t>
                      </a:r>
                      <a:endParaRPr lang="en-US" sz="1400" b="1" dirty="0" smtClean="0">
                        <a:solidFill>
                          <a:srgbClr val="0000FF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29321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GFS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itchFamily="34" charset="0"/>
                        <a:buNone/>
                      </a:pPr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T574 (27 km) 0</a:t>
                      </a:r>
                      <a:r>
                        <a:rPr lang="en-US" sz="1400" b="1" baseline="0" dirty="0" smtClean="0">
                          <a:latin typeface="Arial" pitchFamily="34" charset="0"/>
                          <a:cs typeface="Arial" pitchFamily="34" charset="0"/>
                        </a:rPr>
                        <a:t> to </a:t>
                      </a:r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7.5-d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itchFamily="34" charset="0"/>
                        <a:buNone/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T1500 SL (13 km) 0</a:t>
                      </a:r>
                      <a:r>
                        <a:rPr lang="en-US" sz="1400" b="1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to 10</a:t>
                      </a:r>
                      <a:r>
                        <a:rPr lang="en-US" sz="14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d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itchFamily="34" charset="0"/>
                        <a:buNone/>
                      </a:pPr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T1500 SL (13 km) 0</a:t>
                      </a:r>
                      <a:r>
                        <a:rPr lang="en-US" sz="1400" b="1" baseline="0" dirty="0" smtClean="0">
                          <a:latin typeface="Arial" pitchFamily="34" charset="0"/>
                          <a:cs typeface="Arial" pitchFamily="34" charset="0"/>
                        </a:rPr>
                        <a:t> to 10</a:t>
                      </a:r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 d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88758"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itchFamily="34" charset="0"/>
                        <a:buNone/>
                      </a:pPr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T254 (55 km) 7.5 to 16-d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itchFamily="34" charset="0"/>
                        <a:buNone/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T574 SL (35 km) 10 to 16-d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itchFamily="34" charset="0"/>
                        <a:buNone/>
                      </a:pPr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T574 SL (35 km) 10 to 16-d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63091">
                <a:tc>
                  <a:txBody>
                    <a:bodyPr/>
                    <a:lstStyle/>
                    <a:p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64</a:t>
                      </a:r>
                      <a:r>
                        <a:rPr lang="en-US" sz="1400" b="1" baseline="0" dirty="0" smtClean="0">
                          <a:latin typeface="Arial" pitchFamily="34" charset="0"/>
                          <a:cs typeface="Arial" pitchFamily="34" charset="0"/>
                        </a:rPr>
                        <a:t> Vertical Levels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64</a:t>
                      </a:r>
                      <a:r>
                        <a:rPr lang="en-US" sz="1400" b="1" baseline="0" dirty="0" smtClean="0">
                          <a:latin typeface="Arial" pitchFamily="34" charset="0"/>
                          <a:cs typeface="Arial" pitchFamily="34" charset="0"/>
                        </a:rPr>
                        <a:t> Vertical Levels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en-US" sz="1400" b="1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128 Vertical Levels</a:t>
                      </a:r>
                      <a:endParaRPr lang="en-US" sz="1400" b="1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24318"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endParaRPr lang="en-US" sz="14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en-US" sz="1400" b="1" dirty="0" smtClean="0">
                          <a:solidFill>
                            <a:srgbClr val="0000FF"/>
                          </a:solidFill>
                        </a:rPr>
                        <a:t>Semi-</a:t>
                      </a:r>
                      <a:r>
                        <a:rPr lang="en-US" sz="1400" b="1" dirty="0" err="1" smtClean="0">
                          <a:solidFill>
                            <a:srgbClr val="0000FF"/>
                          </a:solidFill>
                        </a:rPr>
                        <a:t>Lagrangian</a:t>
                      </a:r>
                      <a:r>
                        <a:rPr lang="en-US" sz="1400" b="1" dirty="0" smtClean="0">
                          <a:solidFill>
                            <a:srgbClr val="0000FF"/>
                          </a:solidFill>
                        </a:rPr>
                        <a:t> – Enhanced physics</a:t>
                      </a:r>
                      <a:endParaRPr lang="en-US" sz="1400" b="1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en-US" sz="1400" b="1" dirty="0" smtClean="0">
                          <a:solidFill>
                            <a:srgbClr val="0000FF"/>
                          </a:solidFill>
                        </a:rPr>
                        <a:t>Higher top,</a:t>
                      </a:r>
                      <a:r>
                        <a:rPr lang="en-US" sz="1400" b="1" baseline="0" dirty="0" smtClean="0">
                          <a:solidFill>
                            <a:srgbClr val="0000FF"/>
                          </a:solidFill>
                        </a:rPr>
                        <a:t> non-hydrostatic, NEMS, Coupled Ocean</a:t>
                      </a:r>
                      <a:endParaRPr lang="en-US" sz="1400" b="1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24318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GEFS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itchFamily="34" charset="0"/>
                        <a:buNone/>
                      </a:pPr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T254 (55 km) 0</a:t>
                      </a:r>
                      <a:r>
                        <a:rPr lang="en-US" sz="1400" b="1" baseline="0" dirty="0" smtClean="0">
                          <a:latin typeface="Arial" pitchFamily="34" charset="0"/>
                          <a:cs typeface="Arial" pitchFamily="34" charset="0"/>
                        </a:rPr>
                        <a:t> to 8</a:t>
                      </a:r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-d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itchFamily="34" charset="0"/>
                        <a:buNone/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T574 SL (35 km) 0</a:t>
                      </a:r>
                      <a:r>
                        <a:rPr lang="en-US" sz="1400" b="1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to 16-</a:t>
                      </a:r>
                      <a:r>
                        <a:rPr lang="en-US" sz="14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itchFamily="34" charset="0"/>
                        <a:buNone/>
                      </a:pPr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T574 (35 km) 0</a:t>
                      </a:r>
                      <a:r>
                        <a:rPr lang="en-US" sz="1400" b="1" baseline="0" dirty="0" smtClean="0">
                          <a:latin typeface="Arial" pitchFamily="34" charset="0"/>
                          <a:cs typeface="Arial" pitchFamily="34" charset="0"/>
                        </a:rPr>
                        <a:t> to 16-</a:t>
                      </a:r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</a:tr>
              <a:tr h="324318"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itchFamily="34" charset="0"/>
                        <a:buNone/>
                      </a:pPr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T190 (70 km) 8 to 16-d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itchFamily="34" charset="0"/>
                        <a:buNone/>
                      </a:pP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itchFamily="34" charset="0"/>
                        <a:buNone/>
                      </a:pP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</a:tr>
              <a:tr h="324318">
                <a:tc>
                  <a:txBody>
                    <a:bodyPr/>
                    <a:lstStyle/>
                    <a:p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en-US" sz="1400" b="1" baseline="0" dirty="0" smtClean="0">
                          <a:latin typeface="Arial" pitchFamily="34" charset="0"/>
                          <a:cs typeface="Arial" pitchFamily="34" charset="0"/>
                        </a:rPr>
                        <a:t>42 Vertical Levels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64</a:t>
                      </a:r>
                      <a:r>
                        <a:rPr lang="en-US" sz="1400" b="1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Vertical Levels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en-US" sz="1400" b="1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128 Vertical Levels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</a:tr>
              <a:tr h="324318"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endParaRPr lang="en-US" sz="1400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en-US" sz="1400" b="1" dirty="0" smtClean="0">
                          <a:solidFill>
                            <a:srgbClr val="0000FF"/>
                          </a:solidFill>
                        </a:rPr>
                        <a:t>Semi-</a:t>
                      </a:r>
                      <a:r>
                        <a:rPr lang="en-US" sz="1400" b="1" dirty="0" err="1" smtClean="0">
                          <a:solidFill>
                            <a:srgbClr val="0000FF"/>
                          </a:solidFill>
                        </a:rPr>
                        <a:t>Lagrangian</a:t>
                      </a:r>
                      <a:endParaRPr lang="en-US" sz="1400" b="1" dirty="0" smtClean="0">
                        <a:solidFill>
                          <a:srgbClr val="0000FF"/>
                        </a:solidFill>
                      </a:endParaRP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en-US" sz="1400" b="1" dirty="0" smtClean="0">
                          <a:solidFill>
                            <a:srgbClr val="0000FF"/>
                          </a:solidFill>
                        </a:rPr>
                        <a:t>Integrated with </a:t>
                      </a:r>
                      <a:r>
                        <a:rPr lang="en-US" sz="1400" b="1" dirty="0" err="1" smtClean="0">
                          <a:solidFill>
                            <a:srgbClr val="0000FF"/>
                          </a:solidFill>
                        </a:rPr>
                        <a:t>EnKF</a:t>
                      </a:r>
                      <a:r>
                        <a:rPr lang="en-US" sz="1400" b="1" baseline="0" dirty="0" smtClean="0">
                          <a:solidFill>
                            <a:srgbClr val="0000FF"/>
                          </a:solidFill>
                        </a:rPr>
                        <a:t> used in analysis</a:t>
                      </a:r>
                      <a:endParaRPr lang="en-US" sz="1400" b="1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FF"/>
                          </a:solidFill>
                        </a:rPr>
                        <a:t>Full Stochastic physics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endParaRPr lang="en-US" sz="1400" b="1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</a:tr>
            </a:tbl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>
          <a:xfrm>
            <a:off x="597168" y="107896"/>
            <a:ext cx="8017328" cy="920385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sz="3200" b="1" dirty="0" smtClean="0">
                <a:solidFill>
                  <a:srgbClr val="000000"/>
                </a:solidFill>
                <a:ea typeface="ＭＳ Ｐゴシック" pitchFamily="-108" charset="-128"/>
                <a:cs typeface="ＭＳ Ｐゴシック" pitchFamily="-108" charset="-128"/>
              </a:rPr>
              <a:t>GDAS/GFS &amp; GEFS Into 2015</a:t>
            </a:r>
            <a:endParaRPr lang="en-US" sz="28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481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2195" y="0"/>
            <a:ext cx="7294705" cy="1143000"/>
          </a:xfrm>
        </p:spPr>
        <p:txBody>
          <a:bodyPr/>
          <a:lstStyle/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Related global system modifications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100" y="1701800"/>
            <a:ext cx="7772400" cy="4597400"/>
          </a:xfrm>
        </p:spPr>
        <p:txBody>
          <a:bodyPr>
            <a:normAutofit fontScale="85000" lnSpcReduction="20000"/>
          </a:bodyPr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bservation </a:t>
            </a:r>
            <a:r>
              <a:rPr lang="en-US" dirty="0">
                <a:latin typeface="Arial" pitchFamily="34" charset="0"/>
                <a:cs typeface="Arial" pitchFamily="34" charset="0"/>
              </a:rPr>
              <a:t>usage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upgrade (May-Aug. 2013)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Include </a:t>
            </a:r>
            <a:r>
              <a:rPr lang="en-US" dirty="0">
                <a:latin typeface="Arial" pitchFamily="34" charset="0"/>
                <a:cs typeface="Arial" pitchFamily="34" charset="0"/>
              </a:rPr>
              <a:t>METOP-B, NPP-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CrIS</a:t>
            </a:r>
            <a:r>
              <a:rPr lang="en-US" dirty="0">
                <a:latin typeface="Arial" pitchFamily="34" charset="0"/>
                <a:cs typeface="Arial" pitchFamily="34" charset="0"/>
              </a:rPr>
              <a:t>, MSG-3, GOES sounders,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Windsat</a:t>
            </a:r>
            <a:r>
              <a:rPr lang="en-US" dirty="0">
                <a:latin typeface="Arial" pitchFamily="34" charset="0"/>
                <a:cs typeface="Arial" pitchFamily="34" charset="0"/>
              </a:rPr>
              <a:t> in data assimilation system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Air quality model and Whole Atmosphere Model (WAM) – Unified?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Lower horizontal resolution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WAM</a:t>
            </a:r>
          </a:p>
          <a:p>
            <a:pPr lvl="2"/>
            <a:r>
              <a:rPr lang="en-US" dirty="0" smtClean="0">
                <a:latin typeface="Arial" pitchFamily="34" charset="0"/>
                <a:cs typeface="Arial" pitchFamily="34" charset="0"/>
              </a:rPr>
              <a:t>600km top </a:t>
            </a:r>
          </a:p>
          <a:p>
            <a:pPr lvl="2"/>
            <a:r>
              <a:rPr lang="en-US" dirty="0" smtClean="0">
                <a:latin typeface="Arial" pitchFamily="34" charset="0"/>
                <a:cs typeface="Arial" pitchFamily="34" charset="0"/>
              </a:rPr>
              <a:t>High atmosphere physics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Air Quality</a:t>
            </a:r>
          </a:p>
          <a:p>
            <a:pPr lvl="2"/>
            <a:r>
              <a:rPr lang="en-US" dirty="0" smtClean="0">
                <a:latin typeface="Arial" pitchFamily="34" charset="0"/>
                <a:cs typeface="Arial" pitchFamily="34" charset="0"/>
              </a:rPr>
              <a:t>Inclusion of aerosols and chemistry</a:t>
            </a:r>
          </a:p>
          <a:p>
            <a:pPr lvl="2"/>
            <a:r>
              <a:rPr lang="en-US" dirty="0" smtClean="0">
                <a:latin typeface="Arial" pitchFamily="34" charset="0"/>
                <a:cs typeface="Arial" pitchFamily="34" charset="0"/>
              </a:rPr>
              <a:t>Surface sources (daily estimate) </a:t>
            </a:r>
          </a:p>
          <a:p>
            <a:pPr lvl="2"/>
            <a:r>
              <a:rPr lang="en-US" dirty="0" smtClean="0">
                <a:latin typeface="Arial" pitchFamily="34" charset="0"/>
                <a:cs typeface="Arial" pitchFamily="34" charset="0"/>
              </a:rPr>
              <a:t>Volcano sources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9A9409-22CE-403C-ABE3-3CD21131DB25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6713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AB6534-26F5-4872-BA71-F074BBA955D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-32043" y="1560541"/>
            <a:ext cx="9296811" cy="45612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400" b="1" dirty="0">
                <a:solidFill>
                  <a:srgbClr val="000000"/>
                </a:solidFill>
                <a:latin typeface="Arial"/>
              </a:rPr>
              <a:t>The next-generation </a:t>
            </a:r>
            <a:r>
              <a:rPr lang="en-US" sz="2400" b="1" dirty="0" smtClean="0">
                <a:solidFill>
                  <a:srgbClr val="000000"/>
                </a:solidFill>
                <a:latin typeface="Arial"/>
              </a:rPr>
              <a:t>Global Forecast System </a:t>
            </a:r>
            <a:r>
              <a:rPr lang="en-US" sz="2400" b="1" dirty="0">
                <a:solidFill>
                  <a:srgbClr val="000000"/>
                </a:solidFill>
                <a:latin typeface="Arial"/>
              </a:rPr>
              <a:t>must:</a:t>
            </a:r>
          </a:p>
          <a:p>
            <a:pPr marL="800100" lvl="1" indent="-342900">
              <a:spcBef>
                <a:spcPts val="0"/>
              </a:spcBef>
              <a:buFont typeface="Arial" pitchFamily="34" charset="0"/>
              <a:buChar char="•"/>
            </a:pPr>
            <a:r>
              <a:rPr lang="en-US" sz="1800" b="1" dirty="0">
                <a:solidFill>
                  <a:srgbClr val="0000FF"/>
                </a:solidFill>
                <a:latin typeface="Arial"/>
              </a:rPr>
              <a:t>Provide skillful guidance for all NOAA operational applications </a:t>
            </a:r>
          </a:p>
          <a:p>
            <a:pPr marL="800100" lvl="1" indent="-342900">
              <a:spcBef>
                <a:spcPts val="0"/>
              </a:spcBef>
              <a:buFont typeface="Arial" pitchFamily="34" charset="0"/>
              <a:buChar char="•"/>
            </a:pPr>
            <a:r>
              <a:rPr lang="en-US" sz="1800" b="1" dirty="0">
                <a:solidFill>
                  <a:srgbClr val="0000FF"/>
                </a:solidFill>
                <a:latin typeface="Arial"/>
              </a:rPr>
              <a:t>Demonstrate at least the computational efficiency of the current </a:t>
            </a:r>
            <a:r>
              <a:rPr lang="en-US" sz="1800" b="1" dirty="0" smtClean="0">
                <a:solidFill>
                  <a:srgbClr val="0000FF"/>
                </a:solidFill>
                <a:latin typeface="Arial"/>
              </a:rPr>
              <a:t>and future GFS</a:t>
            </a:r>
          </a:p>
          <a:p>
            <a:pPr marL="800100" lvl="1" indent="-342900">
              <a:spcBef>
                <a:spcPts val="0"/>
              </a:spcBef>
              <a:buFont typeface="Arial" pitchFamily="34" charset="0"/>
              <a:buChar char="•"/>
            </a:pPr>
            <a:r>
              <a:rPr lang="en-US" sz="1800" b="1" dirty="0" smtClean="0">
                <a:solidFill>
                  <a:srgbClr val="0000FF"/>
                </a:solidFill>
                <a:latin typeface="Arial"/>
              </a:rPr>
              <a:t>Perform with full data assimilation cycling</a:t>
            </a:r>
            <a:endParaRPr lang="en-US" sz="1800" b="1" dirty="0">
              <a:solidFill>
                <a:srgbClr val="0000FF"/>
              </a:solidFill>
              <a:latin typeface="Arial"/>
            </a:endParaRPr>
          </a:p>
          <a:p>
            <a:pPr marL="800100" lvl="1" indent="-342900">
              <a:spcBef>
                <a:spcPts val="0"/>
              </a:spcBef>
              <a:buFont typeface="Arial" pitchFamily="34" charset="0"/>
              <a:buChar char="•"/>
            </a:pPr>
            <a:r>
              <a:rPr lang="en-US" sz="1800" b="1" dirty="0">
                <a:solidFill>
                  <a:srgbClr val="0000FF"/>
                </a:solidFill>
                <a:latin typeface="Arial"/>
              </a:rPr>
              <a:t>Provide </a:t>
            </a:r>
            <a:r>
              <a:rPr lang="en-US" sz="1800" b="1" dirty="0" smtClean="0">
                <a:solidFill>
                  <a:srgbClr val="0000FF"/>
                </a:solidFill>
                <a:latin typeface="Arial"/>
              </a:rPr>
              <a:t>flexibility </a:t>
            </a:r>
            <a:r>
              <a:rPr lang="en-US" sz="1800" b="1" dirty="0">
                <a:solidFill>
                  <a:srgbClr val="0000FF"/>
                </a:solidFill>
                <a:latin typeface="Arial"/>
              </a:rPr>
              <a:t>to meet future </a:t>
            </a:r>
            <a:r>
              <a:rPr lang="en-US" sz="1800" b="1" dirty="0" smtClean="0">
                <a:solidFill>
                  <a:srgbClr val="0000FF"/>
                </a:solidFill>
                <a:latin typeface="Arial"/>
              </a:rPr>
              <a:t>demands (nesting, unified)</a:t>
            </a:r>
          </a:p>
          <a:p>
            <a:pPr marL="800100" lvl="1" indent="-342900">
              <a:spcBef>
                <a:spcPts val="0"/>
              </a:spcBef>
              <a:buFont typeface="Arial" pitchFamily="34" charset="0"/>
              <a:buChar char="•"/>
            </a:pPr>
            <a:r>
              <a:rPr lang="en-US" sz="1800" b="1" dirty="0" smtClean="0">
                <a:solidFill>
                  <a:srgbClr val="0000FF"/>
                </a:solidFill>
                <a:latin typeface="Arial"/>
              </a:rPr>
              <a:t>Execute with WAM, coupled </a:t>
            </a:r>
            <a:r>
              <a:rPr lang="en-US" sz="1800" b="1" dirty="0" err="1" smtClean="0">
                <a:solidFill>
                  <a:srgbClr val="0000FF"/>
                </a:solidFill>
                <a:latin typeface="Arial"/>
              </a:rPr>
              <a:t>atm</a:t>
            </a:r>
            <a:r>
              <a:rPr lang="en-US" sz="1800" b="1" dirty="0" smtClean="0">
                <a:solidFill>
                  <a:srgbClr val="0000FF"/>
                </a:solidFill>
                <a:latin typeface="Arial"/>
              </a:rPr>
              <a:t>/ocean/land/ice and aerosols</a:t>
            </a:r>
          </a:p>
          <a:p>
            <a:pPr marL="800100" lvl="1" indent="-342900">
              <a:spcBef>
                <a:spcPts val="0"/>
              </a:spcBef>
              <a:buFont typeface="Arial" pitchFamily="34" charset="0"/>
              <a:buChar char="•"/>
            </a:pPr>
            <a:r>
              <a:rPr lang="en-US" sz="1800" b="1" dirty="0" smtClean="0">
                <a:solidFill>
                  <a:srgbClr val="0000FF"/>
                </a:solidFill>
                <a:latin typeface="Arial"/>
              </a:rPr>
              <a:t>Compatibility with NCEP operational suite</a:t>
            </a:r>
            <a:endParaRPr lang="en-US" sz="1800" b="1" dirty="0">
              <a:solidFill>
                <a:srgbClr val="0000FF"/>
              </a:solidFill>
              <a:latin typeface="Arial"/>
            </a:endParaRPr>
          </a:p>
          <a:p>
            <a:pPr marL="342900" indent="-342900">
              <a:lnSpc>
                <a:spcPct val="80000"/>
              </a:lnSpc>
              <a:spcBef>
                <a:spcPts val="600"/>
              </a:spcBef>
              <a:buFont typeface="Arial" pitchFamily="34" charset="0"/>
              <a:buChar char="•"/>
            </a:pPr>
            <a:endParaRPr lang="en-US" sz="2400" b="1" dirty="0">
              <a:solidFill>
                <a:srgbClr val="000000"/>
              </a:solidFill>
              <a:latin typeface="Arial"/>
            </a:endParaRPr>
          </a:p>
          <a:p>
            <a:pPr marL="342900" indent="-342900">
              <a:lnSpc>
                <a:spcPct val="80000"/>
              </a:lnSpc>
              <a:buFont typeface="Arial" pitchFamily="34" charset="0"/>
              <a:buChar char="•"/>
            </a:pPr>
            <a:r>
              <a:rPr lang="en-US" sz="2400" b="1" dirty="0" smtClean="0">
                <a:solidFill>
                  <a:srgbClr val="000000"/>
                </a:solidFill>
                <a:latin typeface="Arial"/>
              </a:rPr>
              <a:t>Models Currently Under Development in the US</a:t>
            </a:r>
            <a:endParaRPr lang="en-US" sz="2400" b="1" dirty="0">
              <a:solidFill>
                <a:srgbClr val="000000"/>
              </a:solidFill>
              <a:latin typeface="Arial"/>
            </a:endParaRPr>
          </a:p>
          <a:p>
            <a:pPr marL="800100" lvl="1" indent="-342900">
              <a:lnSpc>
                <a:spcPct val="80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en-US" sz="1800" b="1" dirty="0">
                <a:solidFill>
                  <a:srgbClr val="FF0000"/>
                </a:solidFill>
                <a:latin typeface="Arial"/>
              </a:rPr>
              <a:t>Flow Following Icosahedral Model </a:t>
            </a:r>
            <a:r>
              <a:rPr lang="en-US" sz="1800" b="1" dirty="0" smtClean="0">
                <a:solidFill>
                  <a:srgbClr val="FF0000"/>
                </a:solidFill>
                <a:latin typeface="Arial"/>
              </a:rPr>
              <a:t>(FIM</a:t>
            </a:r>
            <a:r>
              <a:rPr lang="en-US" sz="1800" b="1" dirty="0">
                <a:solidFill>
                  <a:srgbClr val="FF0000"/>
                </a:solidFill>
                <a:latin typeface="Arial"/>
              </a:rPr>
              <a:t> </a:t>
            </a:r>
            <a:r>
              <a:rPr lang="en-US" sz="1800" b="1" dirty="0" smtClean="0">
                <a:solidFill>
                  <a:srgbClr val="FF0000"/>
                </a:solidFill>
                <a:latin typeface="Arial"/>
              </a:rPr>
              <a:t>&amp; NIM)</a:t>
            </a:r>
            <a:endParaRPr lang="en-US" sz="1800" b="1" dirty="0">
              <a:solidFill>
                <a:srgbClr val="FF0000"/>
              </a:solidFill>
              <a:latin typeface="Arial"/>
            </a:endParaRPr>
          </a:p>
          <a:p>
            <a:pPr marL="800100" lvl="1" indent="-342900">
              <a:lnSpc>
                <a:spcPct val="80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en-US" sz="1800" b="1" dirty="0">
                <a:solidFill>
                  <a:srgbClr val="FF0000"/>
                </a:solidFill>
                <a:latin typeface="Arial"/>
              </a:rPr>
              <a:t>Cubed-Sphere Finite Volume (FV-core</a:t>
            </a:r>
            <a:r>
              <a:rPr lang="en-US" sz="1800" b="1" dirty="0" smtClean="0">
                <a:solidFill>
                  <a:srgbClr val="FF0000"/>
                </a:solidFill>
                <a:latin typeface="Arial"/>
              </a:rPr>
              <a:t>) </a:t>
            </a:r>
            <a:endParaRPr lang="en-US" sz="1800" b="1" dirty="0">
              <a:solidFill>
                <a:srgbClr val="FF0000"/>
              </a:solidFill>
              <a:latin typeface="Arial"/>
            </a:endParaRPr>
          </a:p>
          <a:p>
            <a:pPr marL="800100" lvl="1" indent="-342900">
              <a:lnSpc>
                <a:spcPct val="80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en-US" sz="1800" b="1" dirty="0">
                <a:solidFill>
                  <a:srgbClr val="FF0000"/>
                </a:solidFill>
                <a:latin typeface="Arial"/>
              </a:rPr>
              <a:t>Model for Prediction Across Scales (MPAS) </a:t>
            </a:r>
          </a:p>
          <a:p>
            <a:pPr marL="800100" lvl="1" indent="-342900">
              <a:lnSpc>
                <a:spcPct val="80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en-US" sz="1800" b="1" dirty="0" smtClean="0">
                <a:solidFill>
                  <a:srgbClr val="FF0000"/>
                </a:solidFill>
                <a:latin typeface="Arial"/>
              </a:rPr>
              <a:t>Non-hydrostatic </a:t>
            </a:r>
            <a:r>
              <a:rPr lang="en-US" sz="1800" b="1" dirty="0" err="1" smtClean="0">
                <a:solidFill>
                  <a:srgbClr val="FF0000"/>
                </a:solidFill>
                <a:latin typeface="Arial"/>
              </a:rPr>
              <a:t>Multiscale</a:t>
            </a:r>
            <a:r>
              <a:rPr lang="en-US" sz="1800" b="1" dirty="0" smtClean="0">
                <a:solidFill>
                  <a:srgbClr val="FF0000"/>
                </a:solidFill>
                <a:latin typeface="Arial"/>
              </a:rPr>
              <a:t> </a:t>
            </a:r>
            <a:r>
              <a:rPr lang="en-US" sz="1800" b="1" dirty="0">
                <a:solidFill>
                  <a:srgbClr val="FF0000"/>
                </a:solidFill>
                <a:latin typeface="Arial"/>
              </a:rPr>
              <a:t>Model (NMM</a:t>
            </a:r>
            <a:r>
              <a:rPr lang="en-US" sz="1800" b="1" dirty="0" smtClean="0">
                <a:solidFill>
                  <a:srgbClr val="FF0000"/>
                </a:solidFill>
                <a:latin typeface="Arial"/>
              </a:rPr>
              <a:t>)</a:t>
            </a:r>
            <a:endParaRPr lang="en-US" sz="1800" b="1" dirty="0">
              <a:solidFill>
                <a:srgbClr val="FF0000"/>
              </a:solidFill>
              <a:latin typeface="Arial"/>
            </a:endParaRPr>
          </a:p>
          <a:p>
            <a:pPr marL="800100" lvl="1" indent="-342900">
              <a:lnSpc>
                <a:spcPct val="80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en-US" sz="1800" b="1" dirty="0" smtClean="0">
                <a:solidFill>
                  <a:srgbClr val="FF0000"/>
                </a:solidFill>
                <a:latin typeface="Arial"/>
              </a:rPr>
              <a:t>Global Spectral Model (GSM) </a:t>
            </a:r>
            <a:endParaRPr lang="en-US" sz="1800" b="1" dirty="0">
              <a:solidFill>
                <a:srgbClr val="FF0000"/>
              </a:solidFill>
              <a:latin typeface="Arial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97168" y="178841"/>
            <a:ext cx="8017328" cy="1066800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sz="3200" b="1" dirty="0" smtClean="0">
                <a:solidFill>
                  <a:srgbClr val="000000"/>
                </a:solidFill>
                <a:ea typeface="ＭＳ Ｐゴシック" pitchFamily="-108" charset="-128"/>
                <a:cs typeface="ＭＳ Ｐゴシック" pitchFamily="-108" charset="-128"/>
              </a:rPr>
              <a:t>Operational GFS/GEFS in 2020</a:t>
            </a:r>
          </a:p>
          <a:p>
            <a:r>
              <a:rPr lang="en-US" sz="2800" b="1" i="1" dirty="0" smtClean="0">
                <a:solidFill>
                  <a:srgbClr val="FF0000"/>
                </a:solidFill>
                <a:ea typeface="ＭＳ Ｐゴシック" pitchFamily="-108" charset="-128"/>
              </a:rPr>
              <a:t>Next Generation </a:t>
            </a:r>
            <a:r>
              <a:rPr lang="en-US" sz="2800" b="1" i="1" dirty="0">
                <a:solidFill>
                  <a:srgbClr val="FF0000"/>
                </a:solidFill>
                <a:ea typeface="ＭＳ Ｐゴシック" pitchFamily="-108" charset="-128"/>
              </a:rPr>
              <a:t>S</a:t>
            </a:r>
            <a:r>
              <a:rPr lang="en-US" sz="2800" b="1" i="1" dirty="0" smtClean="0">
                <a:solidFill>
                  <a:srgbClr val="FF0000"/>
                </a:solidFill>
                <a:ea typeface="ＭＳ Ｐゴシック" pitchFamily="-108" charset="-128"/>
              </a:rPr>
              <a:t>ystem</a:t>
            </a:r>
            <a:endParaRPr lang="en-US" sz="28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293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44600" y="0"/>
            <a:ext cx="6870700" cy="1143000"/>
          </a:xfrm>
        </p:spPr>
        <p:txBody>
          <a:bodyPr/>
          <a:lstStyle/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Summary of major global model foci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Model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Much higher vertical and horizontal resolution – Semi-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Lagrangian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Improved physics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Inclusion of observed sources</a:t>
            </a:r>
          </a:p>
          <a:p>
            <a:pPr lvl="1"/>
            <a:r>
              <a:rPr lang="en-US" dirty="0">
                <a:latin typeface="Arial" pitchFamily="34" charset="0"/>
                <a:cs typeface="Arial" pitchFamily="34" charset="0"/>
              </a:rPr>
              <a:t>WAM and AQ applications – impact on deterministic run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Analysis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Better use of current data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Use of more data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Use of cloud impacted radiances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Collaboration with external groups to enhance global prediction system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ABDFEA-BC2A-433E-A59A-C2865224361E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924417"/>
      </p:ext>
    </p:extLst>
  </p:cSld>
  <p:clrMapOvr>
    <a:masterClrMapping/>
  </p:clrMapOvr>
</p:sld>
</file>

<file path=ppt/theme/theme1.xml><?xml version="1.0" encoding="utf-8"?>
<a:theme xmlns:a="http://schemas.openxmlformats.org/drawingml/2006/main" name="EMC computational constraints">
  <a:themeElements>
    <a:clrScheme name="Default Design 9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6600FF"/>
      </a:hlink>
      <a:folHlink>
        <a:srgbClr val="6600FF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6666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6600FF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EMC computational constraints</Template>
  <TotalTime>7081</TotalTime>
  <Words>473</Words>
  <Application>Microsoft Office PowerPoint</Application>
  <PresentationFormat>On-screen Show (4:3)</PresentationFormat>
  <Paragraphs>92</Paragraphs>
  <Slides>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EMC computational constraints</vt:lpstr>
      <vt:lpstr>Drawing</vt:lpstr>
      <vt:lpstr>William. M. Lapenta and John C. Derber Environmental Modeling Center NOAA/NWS/NCEP </vt:lpstr>
      <vt:lpstr>PowerPoint Presentation</vt:lpstr>
      <vt:lpstr>Related global system modifications</vt:lpstr>
      <vt:lpstr>PowerPoint Presentation</vt:lpstr>
      <vt:lpstr>Summary of major global model foci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GFS implementation Q1FY14 Potential components</dc:title>
  <dc:creator>John C. Derber</dc:creator>
  <cp:lastModifiedBy> John Derber</cp:lastModifiedBy>
  <cp:revision>39</cp:revision>
  <cp:lastPrinted>2012-08-27T17:39:02Z</cp:lastPrinted>
  <dcterms:created xsi:type="dcterms:W3CDTF">2012-09-21T18:20:16Z</dcterms:created>
  <dcterms:modified xsi:type="dcterms:W3CDTF">2013-03-02T00:38:08Z</dcterms:modified>
</cp:coreProperties>
</file>